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7" r:id="rId9"/>
    <p:sldId id="266" r:id="rId10"/>
    <p:sldId id="271" r:id="rId11"/>
    <p:sldId id="263" r:id="rId12"/>
    <p:sldId id="268" r:id="rId13"/>
    <p:sldId id="270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492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6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55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85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6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00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89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3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63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5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59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workx.org/documentation/stable/reference/algorithms/generated/networkx.algorithms.centrality.degree_centrality.html#networkx.algorithms.centrality.degree_centrality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ta-seattlecitygis.opendata.arcgis.com/datasets/SeattleCityGIS::street-network-database-snd-1/abou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algorithms/generated/networkx.algorithms.components.connected_components.html" TargetMode="External"/><Relationship Id="rId2" Type="http://schemas.openxmlformats.org/officeDocument/2006/relationships/hyperlink" Target="https://networkx.org/documentation/stable/reference/generated/networkx.convert_matrix.from_pandas_edgelis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workx.org/documentation/stable/reference/algorithms/generated/networkx.algorithms.connectivity.edge_augmentation.k_edge_augmentation.html" TargetMode="External"/><Relationship Id="rId4" Type="http://schemas.openxmlformats.org/officeDocument/2006/relationships/hyperlink" Target="https://networkx.org/documentation/stable/reference/generated/networkx.classes.function.non_edge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ial view of buildings">
            <a:extLst>
              <a:ext uri="{FF2B5EF4-FFF2-40B4-BE49-F238E27FC236}">
                <a16:creationId xmlns:a16="http://schemas.microsoft.com/office/drawing/2014/main" id="{3B651FAA-D804-8D6A-A8F5-4927A6D9A4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0885" b="4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21F8A3-A39C-3940-1366-E814E6E56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>
            <a:normAutofit/>
          </a:bodyPr>
          <a:lstStyle/>
          <a:p>
            <a:r>
              <a:rPr lang="en-US"/>
              <a:t>Identifying Seattle’s disconnected streets (geo)(graphically)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9CE84-4B2E-A365-9681-8FAFC1FF8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Michael Babb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November 20, 2024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FBFB44-5702-4C90-B87C-142B0DF5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2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F2581-4CE2-79AC-BA14-9325AB7E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NetworkX</a:t>
            </a:r>
            <a:r>
              <a:rPr lang="en-US" dirty="0"/>
              <a:t> is necessary: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1D0D65-EC27-CD59-CC7F-D171ECAF3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667" y="1709497"/>
            <a:ext cx="9358037" cy="45713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51A8FE-A265-9C37-D90F-93AD9E2E4E75}"/>
              </a:ext>
            </a:extLst>
          </p:cNvPr>
          <p:cNvSpPr txBox="1"/>
          <p:nvPr/>
        </p:nvSpPr>
        <p:spPr>
          <a:xfrm>
            <a:off x="9528340" y="1709497"/>
            <a:ext cx="2852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NetworkX</a:t>
            </a:r>
            <a:r>
              <a:rPr lang="en-US" dirty="0"/>
              <a:t> is optimizing connectivity across the entire network – not just a single segment.</a:t>
            </a:r>
          </a:p>
        </p:txBody>
      </p:sp>
    </p:spTree>
    <p:extLst>
      <p:ext uri="{BB962C8B-B14F-4D97-AF65-F5344CB8AC3E}">
        <p14:creationId xmlns:p14="http://schemas.microsoft.com/office/powerpoint/2010/main" val="779987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6846D-6D5E-D282-0794-DB52B07FD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Examples in </a:t>
            </a:r>
            <a:r>
              <a:rPr lang="en-US" dirty="0" err="1"/>
              <a:t>qGIS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934A8-7F90-78CB-E002-20EEFF65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All added segments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Added segments by road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10 longest added segments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Roads with at least 10 discontinuities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Unique roads are a combination of road name, type, direction</a:t>
            </a:r>
          </a:p>
        </p:txBody>
      </p:sp>
    </p:spTree>
    <p:extLst>
      <p:ext uri="{BB962C8B-B14F-4D97-AF65-F5344CB8AC3E}">
        <p14:creationId xmlns:p14="http://schemas.microsoft.com/office/powerpoint/2010/main" val="45113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03977-8BCC-696E-8E6B-8EDB5890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E3DB9-BF5A-E1AE-637D-D35DECA96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Quick!</a:t>
            </a:r>
          </a:p>
          <a:p>
            <a:pPr lvl="1"/>
            <a:r>
              <a:rPr lang="en-US" dirty="0"/>
              <a:t>&lt;10 minutes to import data, identify street discontinuities, and create segments</a:t>
            </a:r>
          </a:p>
          <a:p>
            <a:r>
              <a:rPr lang="en-US" dirty="0"/>
              <a:t>Deterministic</a:t>
            </a:r>
          </a:p>
          <a:p>
            <a:r>
              <a:rPr lang="en-US" dirty="0"/>
              <a:t>Easy to verify a single street…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E7A74B-CF86-6599-C929-663C190A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14" y="3646283"/>
            <a:ext cx="6335009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18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AD591-3B34-C636-E2E0-4CA21048A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ACC4-6636-2181-5EC3-09298158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5A1FF-F1F6-FAE3-D34C-ADDD7AB2E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to verify ALL added streets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E4B928-E6CD-6723-EE72-C1AC84854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880" y="2203748"/>
            <a:ext cx="2349894" cy="1497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8FA99D-D1B8-DC11-7ADA-5CBBCAE0D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60" y="2203748"/>
            <a:ext cx="2215632" cy="33425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053F16-9EC1-EB38-F0C2-1C28FCC2B5DA}"/>
              </a:ext>
            </a:extLst>
          </p:cNvPr>
          <p:cNvSpPr txBox="1"/>
          <p:nvPr/>
        </p:nvSpPr>
        <p:spPr>
          <a:xfrm>
            <a:off x="1380880" y="3839152"/>
            <a:ext cx="23498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NetworkX</a:t>
            </a:r>
            <a:r>
              <a:rPr lang="en-US" dirty="0"/>
              <a:t> finds the optimal path based on edge weight (shortest geographic distance), but not always the shortest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23B175-3C29-DC4A-9ADB-2B1E3D7F82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596" y="74613"/>
            <a:ext cx="3305636" cy="42582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019CBD-F50F-B4DE-BE51-BDFD22C356C3}"/>
              </a:ext>
            </a:extLst>
          </p:cNvPr>
          <p:cNvSpPr txBox="1"/>
          <p:nvPr/>
        </p:nvSpPr>
        <p:spPr>
          <a:xfrm>
            <a:off x="6551596" y="4439316"/>
            <a:ext cx="47502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data artifacts and errors in the source data create invalid added segments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OpenStreetMap, Google, and City of Seattle sometimes disagree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78934C-3235-3F9B-C85B-B63984BA5099}"/>
              </a:ext>
            </a:extLst>
          </p:cNvPr>
          <p:cNvSpPr txBox="1"/>
          <p:nvPr/>
        </p:nvSpPr>
        <p:spPr>
          <a:xfrm>
            <a:off x="0" y="5659048"/>
            <a:ext cx="64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Sometimes the shortest distance between disconnected streets is not the street end. </a:t>
            </a:r>
          </a:p>
          <a:p>
            <a:r>
              <a:rPr lang="en-US" dirty="0" err="1">
                <a:hlinkClick r:id="rId5"/>
              </a:rPr>
              <a:t>nx.degree_centrality</a:t>
            </a:r>
            <a:r>
              <a:rPr lang="en-US" dirty="0">
                <a:hlinkClick r:id="rId5"/>
              </a:rPr>
              <a:t>()</a:t>
            </a:r>
            <a:r>
              <a:rPr lang="en-US" dirty="0"/>
              <a:t> could be used to further identify street ends</a:t>
            </a:r>
          </a:p>
        </p:txBody>
      </p:sp>
    </p:spTree>
    <p:extLst>
      <p:ext uri="{BB962C8B-B14F-4D97-AF65-F5344CB8AC3E}">
        <p14:creationId xmlns:p14="http://schemas.microsoft.com/office/powerpoint/2010/main" val="1563927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758E7-7A55-D865-A5A6-B280D05FE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1F487-689B-65A2-8AF8-F380FC089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streets that span different city sections?</a:t>
            </a:r>
          </a:p>
          <a:p>
            <a:pPr lvl="1"/>
            <a:r>
              <a:rPr lang="en-US" dirty="0"/>
              <a:t>Connect W GALER ST to GALER ST to E GALER ST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Host on a webpage! </a:t>
            </a:r>
          </a:p>
          <a:p>
            <a:r>
              <a:rPr lang="en-US" dirty="0"/>
              <a:t>Use data from OpenStreetMap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CDF30A-27DA-B832-E35B-1FA77E4F7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31" y="2533694"/>
            <a:ext cx="10155067" cy="15146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F153F0-E5FA-B3E6-6875-91C122EEDB3B}"/>
              </a:ext>
            </a:extLst>
          </p:cNvPr>
          <p:cNvCxnSpPr>
            <a:cxnSpLocks/>
          </p:cNvCxnSpPr>
          <p:nvPr/>
        </p:nvCxnSpPr>
        <p:spPr>
          <a:xfrm flipH="1">
            <a:off x="5466363" y="2735576"/>
            <a:ext cx="526004" cy="60148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899756-E907-896E-BA95-411DB9B604BF}"/>
              </a:ext>
            </a:extLst>
          </p:cNvPr>
          <p:cNvCxnSpPr>
            <a:cxnSpLocks/>
          </p:cNvCxnSpPr>
          <p:nvPr/>
        </p:nvCxnSpPr>
        <p:spPr>
          <a:xfrm>
            <a:off x="5992367" y="2735576"/>
            <a:ext cx="609166" cy="60148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94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0EE4-858C-8D26-BB8B-789B480AF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F5B35-43A2-55B4-F98B-FFF331E31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question</a:t>
            </a:r>
          </a:p>
          <a:p>
            <a:r>
              <a:rPr lang="en-US" dirty="0"/>
              <a:t>The data</a:t>
            </a:r>
          </a:p>
          <a:p>
            <a:r>
              <a:rPr lang="en-US" dirty="0"/>
              <a:t>The technique</a:t>
            </a:r>
          </a:p>
          <a:p>
            <a:r>
              <a:rPr lang="en-US" dirty="0"/>
              <a:t>Results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9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373B-9D76-41C7-8C80-65811500B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street is in this Neighborhood?!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8E9EC-9CCA-E1A6-A0FB-9A0894FEFD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28"/>
          <a:stretch/>
        </p:blipFill>
        <p:spPr>
          <a:xfrm>
            <a:off x="152101" y="3661675"/>
            <a:ext cx="1828800" cy="3196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5344FB-62C0-84BF-59BF-73E5A19F6C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965"/>
          <a:stretch/>
        </p:blipFill>
        <p:spPr>
          <a:xfrm>
            <a:off x="9982013" y="3559576"/>
            <a:ext cx="1641169" cy="32278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63DE43-33AB-AF3A-7D3E-5FE18A335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199" y="1859949"/>
            <a:ext cx="7630590" cy="143847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40C108-8887-732A-1D42-63DFB831495D}"/>
              </a:ext>
            </a:extLst>
          </p:cNvPr>
          <p:cNvCxnSpPr>
            <a:cxnSpLocks/>
          </p:cNvCxnSpPr>
          <p:nvPr/>
        </p:nvCxnSpPr>
        <p:spPr>
          <a:xfrm flipV="1">
            <a:off x="1938951" y="2905432"/>
            <a:ext cx="1482675" cy="797727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F845E3-78A1-66FA-73B2-43BEABD07588}"/>
              </a:ext>
            </a:extLst>
          </p:cNvPr>
          <p:cNvCxnSpPr>
            <a:cxnSpLocks/>
          </p:cNvCxnSpPr>
          <p:nvPr/>
        </p:nvCxnSpPr>
        <p:spPr>
          <a:xfrm flipH="1" flipV="1">
            <a:off x="7698658" y="2905432"/>
            <a:ext cx="2321143" cy="654144"/>
          </a:xfrm>
          <a:prstGeom prst="straightConnector1">
            <a:avLst/>
          </a:prstGeom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190340E-12DB-6AA9-EEA8-A64D1D03D987}"/>
              </a:ext>
            </a:extLst>
          </p:cNvPr>
          <p:cNvSpPr txBox="1"/>
          <p:nvPr/>
        </p:nvSpPr>
        <p:spPr>
          <a:xfrm>
            <a:off x="152101" y="2975259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MAGNOLIA:</a:t>
            </a:r>
          </a:p>
          <a:p>
            <a:r>
              <a:rPr lang="en-US" sz="1200" dirty="0"/>
              <a:t>W GALER ST &amp; THORNDYKE AVE 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8161DA-2E1E-6EBA-7218-5EC43E610BB5}"/>
              </a:ext>
            </a:extLst>
          </p:cNvPr>
          <p:cNvSpPr txBox="1"/>
          <p:nvPr/>
        </p:nvSpPr>
        <p:spPr>
          <a:xfrm>
            <a:off x="9982013" y="2979283"/>
            <a:ext cx="1992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CAPITOL HILL:</a:t>
            </a:r>
          </a:p>
          <a:p>
            <a:r>
              <a:rPr lang="en-US" sz="1200" dirty="0"/>
              <a:t>E GALER ST &amp; 17</a:t>
            </a:r>
            <a:r>
              <a:rPr lang="en-US" sz="1200" baseline="30000" dirty="0"/>
              <a:t>TH</a:t>
            </a:r>
            <a:r>
              <a:rPr lang="en-US" sz="1200" dirty="0"/>
              <a:t> AVE 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91C708A-A3FE-4BE9-3758-E83DF237A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170" y="3925001"/>
            <a:ext cx="7107660" cy="215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25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D678A-C2A4-A393-D07E-E0D5573DC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ECB91-3A6F-234F-AD19-EC2049DB7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00" y="1775068"/>
            <a:ext cx="8595360" cy="435133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Seattle </a:t>
            </a:r>
            <a:r>
              <a:rPr lang="en-US" sz="2400" dirty="0" err="1">
                <a:hlinkClick r:id="rId2"/>
              </a:rPr>
              <a:t>GeoData</a:t>
            </a:r>
            <a:r>
              <a:rPr lang="en-US" sz="2400" dirty="0"/>
              <a:t>: 34,375 segments</a:t>
            </a:r>
          </a:p>
          <a:p>
            <a:pPr lvl="1"/>
            <a:r>
              <a:rPr lang="en-US" sz="2200" dirty="0"/>
              <a:t>(downloaded 2024/11/04)</a:t>
            </a:r>
          </a:p>
          <a:p>
            <a:r>
              <a:rPr lang="en-US" sz="2400" dirty="0"/>
              <a:t>Focus on roads in Seattle: 27,891 segments</a:t>
            </a:r>
          </a:p>
          <a:p>
            <a:r>
              <a:rPr lang="en-US" sz="2400" dirty="0"/>
              <a:t>Remove the following segment types:</a:t>
            </a:r>
          </a:p>
          <a:p>
            <a:pPr lvl="1"/>
            <a:r>
              <a:rPr lang="en-US" sz="2000" dirty="0"/>
              <a:t>alley, trail, overpass, interstate, rail-road,</a:t>
            </a:r>
          </a:p>
          <a:p>
            <a:pPr lvl="1"/>
            <a:r>
              <a:rPr lang="en-US" sz="2000" dirty="0"/>
              <a:t>flyover, streetcar, extension, turn, </a:t>
            </a:r>
          </a:p>
          <a:p>
            <a:pPr lvl="1"/>
            <a:r>
              <a:rPr lang="en-US" sz="2000" dirty="0"/>
              <a:t>highway ramps, walkways</a:t>
            </a:r>
          </a:p>
          <a:p>
            <a:r>
              <a:rPr lang="en-US" sz="2400" dirty="0"/>
              <a:t>2,497 unique roads featuring 26,881 segments</a:t>
            </a:r>
          </a:p>
          <a:p>
            <a:r>
              <a:rPr lang="en-US" sz="2400" dirty="0"/>
              <a:t>Unique roads include direction prefix / suffix</a:t>
            </a:r>
          </a:p>
          <a:p>
            <a:pPr lvl="1"/>
            <a:r>
              <a:rPr lang="en-US" sz="2000" dirty="0"/>
              <a:t>W GALER ST != GALER ST != E GALER 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E1A8C5-F63D-103D-9765-B520CD770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104" y="0"/>
            <a:ext cx="5291896" cy="682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3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C68A-27A3-CDBB-CB2A-6C751775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technique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601A-90E4-5B41-CF44-67C342C07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16" y="1828800"/>
            <a:ext cx="11244752" cy="4911213"/>
          </a:xfrm>
        </p:spPr>
        <p:txBody>
          <a:bodyPr>
            <a:normAutofit/>
          </a:bodyPr>
          <a:lstStyle/>
          <a:p>
            <a:r>
              <a:rPr lang="en-US" sz="2400" dirty="0"/>
              <a:t>A combination of geospatial analysis AND graph analysis to connect disconnected street ends</a:t>
            </a:r>
          </a:p>
          <a:p>
            <a:r>
              <a:rPr lang="en-US" sz="2400" dirty="0"/>
              <a:t>Shapely, </a:t>
            </a:r>
            <a:r>
              <a:rPr lang="en-US" sz="2400" dirty="0" err="1"/>
              <a:t>GeoPandas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Data I/O</a:t>
            </a:r>
          </a:p>
          <a:p>
            <a:pPr lvl="1"/>
            <a:r>
              <a:rPr lang="en-US" sz="2000" dirty="0"/>
              <a:t>Compute the straight-line distance between two sets of coordinates</a:t>
            </a:r>
          </a:p>
          <a:p>
            <a:r>
              <a:rPr lang="en-US" sz="2400" dirty="0" err="1"/>
              <a:t>NetworkX</a:t>
            </a:r>
            <a:r>
              <a:rPr lang="en-US" sz="2400" dirty="0"/>
              <a:t>:</a:t>
            </a:r>
          </a:p>
          <a:p>
            <a:pPr lvl="1"/>
            <a:r>
              <a:rPr lang="en-US" sz="2000" dirty="0" err="1">
                <a:hlinkClick r:id="rId2"/>
              </a:rPr>
              <a:t>nx.from_pandas_edgelist</a:t>
            </a:r>
            <a:r>
              <a:rPr lang="en-US" sz="2000" dirty="0">
                <a:hlinkClick r:id="rId2"/>
              </a:rPr>
              <a:t>()</a:t>
            </a:r>
            <a:r>
              <a:rPr lang="en-US" sz="2000" dirty="0"/>
              <a:t> to create an undirected graph (nodes are intersections, edges are roads)</a:t>
            </a:r>
          </a:p>
          <a:p>
            <a:pPr lvl="1"/>
            <a:r>
              <a:rPr lang="en-US" sz="2000" dirty="0" err="1">
                <a:hlinkClick r:id="rId3"/>
              </a:rPr>
              <a:t>nx.connected_components</a:t>
            </a:r>
            <a:r>
              <a:rPr lang="en-US" sz="2000" dirty="0">
                <a:hlinkClick r:id="rId3"/>
              </a:rPr>
              <a:t>()</a:t>
            </a:r>
            <a:r>
              <a:rPr lang="en-US" sz="2000" dirty="0"/>
              <a:t> to identify discontinuities in the graph (disconnected roads)</a:t>
            </a:r>
          </a:p>
          <a:p>
            <a:pPr lvl="1"/>
            <a:r>
              <a:rPr lang="en-US" sz="2000" dirty="0" err="1">
                <a:hlinkClick r:id="rId4"/>
              </a:rPr>
              <a:t>nx.non_edges</a:t>
            </a:r>
            <a:r>
              <a:rPr lang="en-US" sz="2000" dirty="0">
                <a:hlinkClick r:id="rId4"/>
              </a:rPr>
              <a:t>()</a:t>
            </a:r>
            <a:r>
              <a:rPr lang="en-US" sz="2000" dirty="0"/>
              <a:t> to compute the set of possible “missing edges” (many possible ways to connect disconnected street ends)</a:t>
            </a:r>
          </a:p>
          <a:p>
            <a:pPr lvl="1"/>
            <a:r>
              <a:rPr lang="en-US" sz="2000" dirty="0" err="1">
                <a:hlinkClick r:id="rId5"/>
              </a:rPr>
              <a:t>nx.k_edge_augmentation</a:t>
            </a:r>
            <a:r>
              <a:rPr lang="en-US" sz="2000" dirty="0">
                <a:hlinkClick r:id="rId5"/>
              </a:rPr>
              <a:t>()</a:t>
            </a:r>
            <a:r>
              <a:rPr lang="en-US" sz="2000" dirty="0"/>
              <a:t> to find the optimal missing edge (the path between disconnected street ends guaranteeing full graph traversal)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7548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02F49F31-7848-B713-AD67-A15E9DB53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0" y="1568776"/>
            <a:ext cx="7559390" cy="9670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560D52-B5F1-71F2-0C4C-C76479ED8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" y="4053897"/>
            <a:ext cx="3982104" cy="2801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21920-AC17-F136-9E5D-52BCE3EB6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 GALER ST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8B367-7E1E-E7B7-7372-022098426CEF}"/>
              </a:ext>
            </a:extLst>
          </p:cNvPr>
          <p:cNvCxnSpPr>
            <a:cxnSpLocks/>
          </p:cNvCxnSpPr>
          <p:nvPr/>
        </p:nvCxnSpPr>
        <p:spPr>
          <a:xfrm flipV="1">
            <a:off x="3319761" y="2137233"/>
            <a:ext cx="1834428" cy="3130397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EE2298-08E6-8D00-714B-9A625ADCF411}"/>
              </a:ext>
            </a:extLst>
          </p:cNvPr>
          <p:cNvCxnSpPr>
            <a:cxnSpLocks/>
          </p:cNvCxnSpPr>
          <p:nvPr/>
        </p:nvCxnSpPr>
        <p:spPr>
          <a:xfrm flipV="1">
            <a:off x="273074" y="2217276"/>
            <a:ext cx="3569964" cy="2474797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996652-5398-40BA-E5ED-B0BF9A0516D7}"/>
              </a:ext>
            </a:extLst>
          </p:cNvPr>
          <p:cNvCxnSpPr>
            <a:cxnSpLocks/>
          </p:cNvCxnSpPr>
          <p:nvPr/>
        </p:nvCxnSpPr>
        <p:spPr>
          <a:xfrm flipV="1">
            <a:off x="3250014" y="2092206"/>
            <a:ext cx="1005164" cy="266543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8CFD3C-12D7-AFDD-DE61-E21A61BCCBFD}"/>
              </a:ext>
            </a:extLst>
          </p:cNvPr>
          <p:cNvCxnSpPr>
            <a:cxnSpLocks/>
          </p:cNvCxnSpPr>
          <p:nvPr/>
        </p:nvCxnSpPr>
        <p:spPr>
          <a:xfrm flipH="1" flipV="1">
            <a:off x="438068" y="2087011"/>
            <a:ext cx="1319028" cy="224488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9860AC-4EF4-0B9D-0B42-150B3F902905}"/>
              </a:ext>
            </a:extLst>
          </p:cNvPr>
          <p:cNvCxnSpPr>
            <a:cxnSpLocks/>
          </p:cNvCxnSpPr>
          <p:nvPr/>
        </p:nvCxnSpPr>
        <p:spPr>
          <a:xfrm flipV="1">
            <a:off x="662489" y="2217276"/>
            <a:ext cx="546207" cy="398956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4BA2FCC-9BEC-9BA9-6D1B-B60CD7C4569E}"/>
              </a:ext>
            </a:extLst>
          </p:cNvPr>
          <p:cNvSpPr txBox="1"/>
          <p:nvPr/>
        </p:nvSpPr>
        <p:spPr>
          <a:xfrm>
            <a:off x="7625679" y="1592942"/>
            <a:ext cx="3570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a road network…</a:t>
            </a:r>
          </a:p>
          <a:p>
            <a:r>
              <a:rPr lang="en-US" dirty="0"/>
              <a:t>5 sections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D62F37-5EDE-B07D-1181-BDE6B11561B6}"/>
              </a:ext>
            </a:extLst>
          </p:cNvPr>
          <p:cNvSpPr txBox="1"/>
          <p:nvPr/>
        </p:nvSpPr>
        <p:spPr>
          <a:xfrm>
            <a:off x="4057165" y="4053897"/>
            <a:ext cx="6923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a graph…</a:t>
            </a:r>
          </a:p>
          <a:p>
            <a:r>
              <a:rPr lang="en-US" dirty="0"/>
              <a:t>35 nodes | 30 edges</a:t>
            </a:r>
          </a:p>
          <a:p>
            <a:r>
              <a:rPr lang="en-US" dirty="0"/>
              <a:t>565 possible edges</a:t>
            </a:r>
          </a:p>
          <a:p>
            <a:r>
              <a:rPr lang="en-US" dirty="0"/>
              <a:t>347 optimized possible edges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135D61F5-83EF-F1EE-35A3-1E22EB4FD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202" y="6083688"/>
            <a:ext cx="7409798" cy="771971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55F198C2-871F-86E8-811D-B8ECF82A9459}"/>
              </a:ext>
            </a:extLst>
          </p:cNvPr>
          <p:cNvSpPr txBox="1"/>
          <p:nvPr/>
        </p:nvSpPr>
        <p:spPr>
          <a:xfrm>
            <a:off x="4782202" y="5692312"/>
            <a:ext cx="6375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…4 ideal segments can be added to connect W GALER ST</a:t>
            </a:r>
          </a:p>
        </p:txBody>
      </p:sp>
    </p:spTree>
    <p:extLst>
      <p:ext uri="{BB962C8B-B14F-4D97-AF65-F5344CB8AC3E}">
        <p14:creationId xmlns:p14="http://schemas.microsoft.com/office/powerpoint/2010/main" val="2617266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31D0-A7F6-5F75-EFC5-22782E50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all Roads…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5C701-5C86-7F92-5F58-9DA8981B0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0" y="1791855"/>
            <a:ext cx="8595360" cy="435133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2,497 roads in the study area| 1,933 road miles</a:t>
            </a:r>
          </a:p>
          <a:p>
            <a:r>
              <a:rPr lang="en-US" dirty="0"/>
              <a:t>1,357 roads without discontinuities | 421 road miles</a:t>
            </a:r>
          </a:p>
          <a:p>
            <a:r>
              <a:rPr lang="en-US" dirty="0"/>
              <a:t>1,140 roads with discontinuities | 1,512 road miles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FFFF00"/>
                </a:highlight>
              </a:rPr>
              <a:t>3,643 segments added across 1,140 roads | 834 miles </a:t>
            </a:r>
          </a:p>
          <a:p>
            <a:r>
              <a:rPr lang="en-US" dirty="0"/>
              <a:t>Average of ~3.2 segments per road</a:t>
            </a:r>
          </a:p>
          <a:p>
            <a:r>
              <a:rPr lang="en-US" dirty="0"/>
              <a:t>Average segment length: ~0.23 Miles</a:t>
            </a:r>
          </a:p>
          <a:p>
            <a:r>
              <a:rPr lang="en-US" dirty="0"/>
              <a:t>Median segment length: ~443 Feet</a:t>
            </a:r>
          </a:p>
          <a:p>
            <a:r>
              <a:rPr lang="en-US" dirty="0"/>
              <a:t>Greatest number of segments added: 14</a:t>
            </a:r>
          </a:p>
          <a:p>
            <a:pPr lvl="1"/>
            <a:r>
              <a:rPr lang="en-US" dirty="0"/>
              <a:t>(1ST AVE NW, 30TH AVE S, 35TH AVE S, W RAYE ST)</a:t>
            </a:r>
          </a:p>
          <a:p>
            <a:r>
              <a:rPr lang="en-US" dirty="0"/>
              <a:t>Longest segment: ~5 Miles:  7</a:t>
            </a:r>
            <a:r>
              <a:rPr lang="en-US" baseline="30000" dirty="0"/>
              <a:t>Th</a:t>
            </a:r>
            <a:r>
              <a:rPr lang="en-US" dirty="0"/>
              <a:t> PL S </a:t>
            </a:r>
          </a:p>
          <a:p>
            <a:r>
              <a:rPr lang="en-US" dirty="0"/>
              <a:t>Shortest segment: ~4 Feet: SW Cloverdale ST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B9D0F7-930F-D8C4-E884-EBEBE3232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908" y="0"/>
            <a:ext cx="5540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77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49626-D5CC-8C18-26F4-5411A4C24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four-foot missing segment?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FB037-F750-36A8-C1E3-D363083009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511" y="1782763"/>
            <a:ext cx="10688397" cy="4709477"/>
          </a:xfrm>
        </p:spPr>
      </p:pic>
    </p:spTree>
    <p:extLst>
      <p:ext uri="{BB962C8B-B14F-4D97-AF65-F5344CB8AC3E}">
        <p14:creationId xmlns:p14="http://schemas.microsoft.com/office/powerpoint/2010/main" val="167742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1450E6-5160-A264-4468-7DFCB02D2D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50713" cy="301148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109793-EA07-9F4B-D6B4-F8B208F5823D}"/>
              </a:ext>
            </a:extLst>
          </p:cNvPr>
          <p:cNvSpPr txBox="1"/>
          <p:nvPr/>
        </p:nvSpPr>
        <p:spPr>
          <a:xfrm>
            <a:off x="141838" y="3078178"/>
            <a:ext cx="104235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added segments are short!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Short runs due to grid non-alignment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“block” length of 412 feet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so many discontinuities?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Seattle’s 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Water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Parks / campuses / large plots of 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Seattle’s development from downtown to current day boundaries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Annexation of older cities (differently aligned grids)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 routes (520 / HW 99) and I-5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F10275-EE01-7771-381A-B9ADCFFE5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470" y="3429000"/>
            <a:ext cx="5496692" cy="11145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7F7DCC-8AA3-036B-019A-0F9A3565DF8D}"/>
              </a:ext>
            </a:extLst>
          </p:cNvPr>
          <p:cNvSpPr txBox="1"/>
          <p:nvPr/>
        </p:nvSpPr>
        <p:spPr>
          <a:xfrm>
            <a:off x="6553470" y="4647838"/>
            <a:ext cx="5496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NW 70</a:t>
            </a:r>
            <a:r>
              <a:rPr lang="en-US" sz="1200" baseline="30000" dirty="0"/>
              <a:t>th</a:t>
            </a:r>
            <a:r>
              <a:rPr lang="en-US" sz="1200" dirty="0"/>
              <a:t> ST &amp;  Mary Ave NW, Alonzo Ave NW, 14</a:t>
            </a:r>
            <a:r>
              <a:rPr lang="en-US" sz="1200" baseline="30000" dirty="0"/>
              <a:t>th</a:t>
            </a:r>
            <a:r>
              <a:rPr lang="en-US" sz="1200" dirty="0"/>
              <a:t> Ave NW</a:t>
            </a:r>
          </a:p>
        </p:txBody>
      </p:sp>
    </p:spTree>
    <p:extLst>
      <p:ext uri="{BB962C8B-B14F-4D97-AF65-F5344CB8AC3E}">
        <p14:creationId xmlns:p14="http://schemas.microsoft.com/office/powerpoint/2010/main" val="281685143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4686</TotalTime>
  <Words>656</Words>
  <Application>Microsoft Office PowerPoint</Application>
  <PresentationFormat>Widescreen</PresentationFormat>
  <Paragraphs>108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Schoolbook</vt:lpstr>
      <vt:lpstr>Wingdings 2</vt:lpstr>
      <vt:lpstr>View</vt:lpstr>
      <vt:lpstr>Identifying Seattle’s disconnected streets (geo)(graphically)</vt:lpstr>
      <vt:lpstr>Overview</vt:lpstr>
      <vt:lpstr>This street is in this Neighborhood?!</vt:lpstr>
      <vt:lpstr>Input Data:</vt:lpstr>
      <vt:lpstr>The technique</vt:lpstr>
      <vt:lpstr>W GALER ST</vt:lpstr>
      <vt:lpstr>For all Roads…</vt:lpstr>
      <vt:lpstr>A four-foot missing segment?</vt:lpstr>
      <vt:lpstr>PowerPoint Presentation</vt:lpstr>
      <vt:lpstr>Why NetworkX is necessary:</vt:lpstr>
      <vt:lpstr>5 Examples in qGIS</vt:lpstr>
      <vt:lpstr>Strengths</vt:lpstr>
      <vt:lpstr>Limitations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Babb</dc:creator>
  <cp:lastModifiedBy>Mike Babb</cp:lastModifiedBy>
  <cp:revision>55</cp:revision>
  <dcterms:created xsi:type="dcterms:W3CDTF">2024-11-13T04:40:46Z</dcterms:created>
  <dcterms:modified xsi:type="dcterms:W3CDTF">2024-12-07T01:58:15Z</dcterms:modified>
</cp:coreProperties>
</file>

<file path=docProps/thumbnail.jpeg>
</file>